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8" roundtripDataSignature="AMtx7mgib6/6u+h9n0Qkquxq8XiDfOhD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36B438-5F51-4F83-9B8D-84855E91B174}">
  <a:tblStyle styleId="{D736B438-5F51-4F83-9B8D-84855E91B17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BA33F258-CEDF-4407-BCA1-BBC5B2D0A04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c1faeb5d3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ac1faeb5d3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c1faeb5d3_0_3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ac1faeb5d3_0_3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6506a2f0eb_0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6506a2f0eb_0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6506a2f0eb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6506a2f0eb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c1faeb5d3_0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ac1faeb5d3_0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ac1faeb5d3_0_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ac1faeb5d3_0_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ac1faeb5d3_0_4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ac1faeb5d3_0_4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ac1faeb5d3_0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ac1faeb5d3_0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7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8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8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8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9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9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99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0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0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00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00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00"/>
          <p:cNvSpPr txBox="1"/>
          <p:nvPr>
            <p:ph idx="4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1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1"/>
          <p:cNvSpPr txBox="1"/>
          <p:nvPr>
            <p:ph idx="1"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1"/>
          <p:cNvSpPr txBox="1"/>
          <p:nvPr>
            <p:ph idx="2"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1"/>
          <p:cNvSpPr txBox="1"/>
          <p:nvPr>
            <p:ph idx="3"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01"/>
          <p:cNvSpPr txBox="1"/>
          <p:nvPr>
            <p:ph idx="4"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01"/>
          <p:cNvSpPr txBox="1"/>
          <p:nvPr>
            <p:ph idx="5"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01"/>
          <p:cNvSpPr txBox="1"/>
          <p:nvPr>
            <p:ph idx="6"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0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0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3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3"/>
          <p:cNvSpPr txBox="1"/>
          <p:nvPr>
            <p:ph idx="1"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4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4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4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5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6"/>
          <p:cNvSpPr txBox="1"/>
          <p:nvPr>
            <p:ph idx="1" type="subTitle"/>
          </p:nvPr>
        </p:nvSpPr>
        <p:spPr>
          <a:xfrm>
            <a:off x="504000" y="301320"/>
            <a:ext cx="9071640" cy="295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7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7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7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7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8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08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8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8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9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09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09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09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0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10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10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1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11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11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11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11"/>
          <p:cNvSpPr txBox="1"/>
          <p:nvPr>
            <p:ph idx="4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2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2"/>
          <p:cNvSpPr txBox="1"/>
          <p:nvPr>
            <p:ph idx="1"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12"/>
          <p:cNvSpPr txBox="1"/>
          <p:nvPr>
            <p:ph idx="2"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12"/>
          <p:cNvSpPr txBox="1"/>
          <p:nvPr>
            <p:ph idx="3"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12"/>
          <p:cNvSpPr txBox="1"/>
          <p:nvPr>
            <p:ph idx="4"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12"/>
          <p:cNvSpPr txBox="1"/>
          <p:nvPr>
            <p:ph idx="5"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12"/>
          <p:cNvSpPr txBox="1"/>
          <p:nvPr>
            <p:ph idx="6"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2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2"/>
          <p:cNvSpPr txBox="1"/>
          <p:nvPr>
            <p:ph idx="1"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3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3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4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4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4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5"/>
          <p:cNvSpPr txBox="1"/>
          <p:nvPr>
            <p:ph idx="1" type="subTitle"/>
          </p:nvPr>
        </p:nvSpPr>
        <p:spPr>
          <a:xfrm>
            <a:off x="504000" y="301320"/>
            <a:ext cx="9071640" cy="295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6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6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96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6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7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7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97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7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8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8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98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5806440"/>
            <a:ext cx="10079640" cy="17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7"/>
          <p:cNvSpPr txBox="1"/>
          <p:nvPr>
            <p:ph type="title"/>
          </p:nvPr>
        </p:nvSpPr>
        <p:spPr>
          <a:xfrm>
            <a:off x="0" y="234108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87"/>
          <p:cNvSpPr txBox="1"/>
          <p:nvPr>
            <p:ph idx="1" type="body"/>
          </p:nvPr>
        </p:nvSpPr>
        <p:spPr>
          <a:xfrm>
            <a:off x="504000" y="4056120"/>
            <a:ext cx="9071640" cy="209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7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7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7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9"/>
          <p:cNvSpPr/>
          <p:nvPr/>
        </p:nvSpPr>
        <p:spPr>
          <a:xfrm>
            <a:off x="0" y="0"/>
            <a:ext cx="10076760" cy="941760"/>
          </a:xfrm>
          <a:prstGeom prst="rect">
            <a:avLst/>
          </a:prstGeom>
          <a:gradFill>
            <a:gsLst>
              <a:gs pos="0">
                <a:srgbClr val="DFF2FC"/>
              </a:gs>
              <a:gs pos="100000">
                <a:srgbClr val="009BDD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9"/>
          <p:cNvSpPr/>
          <p:nvPr/>
        </p:nvSpPr>
        <p:spPr>
          <a:xfrm>
            <a:off x="0" y="6620400"/>
            <a:ext cx="10076760" cy="941760"/>
          </a:xfrm>
          <a:prstGeom prst="rect">
            <a:avLst/>
          </a:prstGeom>
          <a:gradFill>
            <a:gsLst>
              <a:gs pos="0">
                <a:srgbClr val="DFF2FC"/>
              </a:gs>
              <a:gs pos="100000">
                <a:srgbClr val="009BDD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9"/>
          <p:cNvSpPr txBox="1"/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89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89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89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89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en.wikipedia.org/wiki/Open-source_software" TargetMode="External"/><Relationship Id="rId4" Type="http://schemas.openxmlformats.org/officeDocument/2006/relationships/hyperlink" Target="https://en.wikipedia.org/wiki/BLAS" TargetMode="External"/><Relationship Id="rId5" Type="http://schemas.openxmlformats.org/officeDocument/2006/relationships/hyperlink" Target="https://en.wikipedia.org/wiki/LAPACK" TargetMode="External"/><Relationship Id="rId6" Type="http://schemas.openxmlformats.org/officeDocument/2006/relationships/hyperlink" Target="https://en.wikipedia.org/wiki/Application_programming_interface" TargetMode="External"/><Relationship Id="rId7" Type="http://schemas.openxmlformats.org/officeDocument/2006/relationships/hyperlink" Target="https://en.wikipedia.org/wiki/Central_processing_unit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youtube.com/watch?v=-UXHMlAMXNk&amp;pp=ygUGY3BwY29u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people.freebsd.org/~lstewart/articles/cpumemory.pdf" TargetMode="External"/><Relationship Id="rId4" Type="http://schemas.openxmlformats.org/officeDocument/2006/relationships/hyperlink" Target="https://github.com/OpenMathLib/OpenBLAS" TargetMode="External"/><Relationship Id="rId9" Type="http://schemas.openxmlformats.org/officeDocument/2006/relationships/hyperlink" Target="https://www.open-std.org/jtc1/sc22/wg21/docs/papers/2023/p1673r13.html" TargetMode="External"/><Relationship Id="rId5" Type="http://schemas.openxmlformats.org/officeDocument/2006/relationships/hyperlink" Target="https://www.youtube.com/watch?v=aFCLmQEkPUw" TargetMode="External"/><Relationship Id="rId6" Type="http://schemas.openxmlformats.org/officeDocument/2006/relationships/hyperlink" Target="https://documentation-service.arm.com/static/5e7e1405b471823cb9de57ae?token=" TargetMode="External"/><Relationship Id="rId7" Type="http://schemas.openxmlformats.org/officeDocument/2006/relationships/hyperlink" Target="https://csc-knu.github.io/sys-prog/books/Andrew%20S.%20Tanenbaum%20-%20Structured%20Computer%20Organization.pdf" TargetMode="External"/><Relationship Id="rId8" Type="http://schemas.openxmlformats.org/officeDocument/2006/relationships/hyperlink" Target="https://www.youtube.com/watch?v=O5sEug_iaf4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5.png"/><Relationship Id="rId4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 txBox="1"/>
          <p:nvPr/>
        </p:nvSpPr>
        <p:spPr>
          <a:xfrm>
            <a:off x="182880" y="1393560"/>
            <a:ext cx="9692640" cy="31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Optimizing Matrix Multiplication for CPU efficiency.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240" y="938880"/>
            <a:ext cx="9753120" cy="56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c1faeb5d3_0_10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</p:txBody>
      </p:sp>
      <p:pic>
        <p:nvPicPr>
          <p:cNvPr id="182" name="Google Shape;182;g2ac1faeb5d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713" y="1007728"/>
            <a:ext cx="8126275" cy="55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Spatial locality</a:t>
            </a:r>
            <a:endParaRPr/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960" y="3108960"/>
            <a:ext cx="9165240" cy="157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3"/>
          <p:cNvSpPr txBox="1"/>
          <p:nvPr/>
        </p:nvSpPr>
        <p:spPr>
          <a:xfrm>
            <a:off x="3749025" y="1592050"/>
            <a:ext cx="214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std::vector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90" name="Google Shape;190;p13"/>
          <p:cNvSpPr/>
          <p:nvPr/>
        </p:nvSpPr>
        <p:spPr>
          <a:xfrm>
            <a:off x="2290500" y="3501825"/>
            <a:ext cx="1633200" cy="407700"/>
          </a:xfrm>
          <a:prstGeom prst="rect">
            <a:avLst/>
          </a:prstGeom>
          <a:noFill/>
          <a:ln cap="flat" cmpd="sng" w="10477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2196375" y="2860825"/>
            <a:ext cx="214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cache line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11"/>
          <p:cNvGraphicFramePr/>
          <p:nvPr/>
        </p:nvGraphicFramePr>
        <p:xfrm>
          <a:off x="686750" y="34089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{D736B438-5F51-4F83-9B8D-84855E91B174}</a:tableStyleId>
              </a:tblPr>
              <a:tblGrid>
                <a:gridCol w="314825"/>
                <a:gridCol w="314825"/>
                <a:gridCol w="314825"/>
                <a:gridCol w="314825"/>
                <a:gridCol w="314825"/>
              </a:tblGrid>
              <a:tr h="3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97" name="Google Shape;197;p1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Spatial locality</a:t>
            </a: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686749" y="3387961"/>
            <a:ext cx="1574135" cy="407832"/>
          </a:xfrm>
          <a:prstGeom prst="rect">
            <a:avLst/>
          </a:prstGeom>
          <a:noFill/>
          <a:ln cap="flat" cmpd="sng" w="10477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809952" y="2984605"/>
            <a:ext cx="1327728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 line</a:t>
            </a:r>
            <a:endParaRPr/>
          </a:p>
        </p:txBody>
      </p:sp>
      <p:sp>
        <p:nvSpPr>
          <p:cNvPr id="200" name="Google Shape;200;p11"/>
          <p:cNvSpPr txBox="1"/>
          <p:nvPr/>
        </p:nvSpPr>
        <p:spPr>
          <a:xfrm>
            <a:off x="2813927" y="4792775"/>
            <a:ext cx="5012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 miss = </a:t>
            </a:r>
            <a:r>
              <a:rPr lang="en-US" sz="1800">
                <a:solidFill>
                  <a:schemeClr val="dk1"/>
                </a:solidFill>
              </a:rPr>
              <a:t>L</a:t>
            </a: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oad from slow memory</a:t>
            </a:r>
            <a:endParaRPr/>
          </a:p>
        </p:txBody>
      </p:sp>
      <p:graphicFrame>
        <p:nvGraphicFramePr>
          <p:cNvPr id="201" name="Google Shape;201;p11"/>
          <p:cNvGraphicFramePr/>
          <p:nvPr/>
        </p:nvGraphicFramePr>
        <p:xfrm>
          <a:off x="2469997" y="34089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{D736B438-5F51-4F83-9B8D-84855E91B174}</a:tableStyleId>
              </a:tblPr>
              <a:tblGrid>
                <a:gridCol w="314825"/>
                <a:gridCol w="314825"/>
                <a:gridCol w="314825"/>
                <a:gridCol w="314825"/>
                <a:gridCol w="3148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2" name="Google Shape;202;p11"/>
          <p:cNvGraphicFramePr/>
          <p:nvPr/>
        </p:nvGraphicFramePr>
        <p:xfrm>
          <a:off x="4253244" y="34089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{D736B438-5F51-4F83-9B8D-84855E91B174}</a:tableStyleId>
              </a:tblPr>
              <a:tblGrid>
                <a:gridCol w="314825"/>
                <a:gridCol w="314825"/>
                <a:gridCol w="314825"/>
                <a:gridCol w="314825"/>
                <a:gridCol w="3148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Google Shape;203;p11"/>
          <p:cNvGraphicFramePr/>
          <p:nvPr/>
        </p:nvGraphicFramePr>
        <p:xfrm>
          <a:off x="5952450" y="34089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{D736B438-5F51-4F83-9B8D-84855E91B174}</a:tableStyleId>
              </a:tblPr>
              <a:tblGrid>
                <a:gridCol w="314825"/>
                <a:gridCol w="314825"/>
                <a:gridCol w="314825"/>
                <a:gridCol w="314825"/>
                <a:gridCol w="3148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4" name="Google Shape;204;p11"/>
          <p:cNvGraphicFramePr/>
          <p:nvPr/>
        </p:nvGraphicFramePr>
        <p:xfrm>
          <a:off x="7651656" y="3418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{D736B438-5F51-4F83-9B8D-84855E91B174}</a:tableStyleId>
              </a:tblPr>
              <a:tblGrid>
                <a:gridCol w="314825"/>
                <a:gridCol w="314825"/>
                <a:gridCol w="314825"/>
                <a:gridCol w="314825"/>
                <a:gridCol w="3148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05" name="Google Shape;205;p11"/>
          <p:cNvSpPr txBox="1"/>
          <p:nvPr/>
        </p:nvSpPr>
        <p:spPr>
          <a:xfrm>
            <a:off x="7610628" y="3774757"/>
            <a:ext cx="27056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Bad Spatial Locality</a:t>
            </a:r>
            <a:endParaRPr/>
          </a:p>
        </p:txBody>
      </p:sp>
      <p:sp>
        <p:nvSpPr>
          <p:cNvPr id="206" name="Google Shape;206;p11"/>
          <p:cNvSpPr txBox="1"/>
          <p:nvPr/>
        </p:nvSpPr>
        <p:spPr>
          <a:xfrm>
            <a:off x="4123088" y="1479075"/>
            <a:ext cx="137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std::list</a:t>
            </a:r>
            <a:endParaRPr sz="2800">
              <a:solidFill>
                <a:schemeClr val="dk1"/>
              </a:solidFill>
            </a:endParaRPr>
          </a:p>
        </p:txBody>
      </p:sp>
      <p:cxnSp>
        <p:nvCxnSpPr>
          <p:cNvPr id="207" name="Google Shape;207;p11"/>
          <p:cNvCxnSpPr>
            <a:stCxn id="206" idx="2"/>
          </p:cNvCxnSpPr>
          <p:nvPr/>
        </p:nvCxnSpPr>
        <p:spPr>
          <a:xfrm flipH="1">
            <a:off x="1571437" y="2094675"/>
            <a:ext cx="323940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11"/>
          <p:cNvCxnSpPr>
            <a:stCxn id="206" idx="2"/>
          </p:cNvCxnSpPr>
          <p:nvPr/>
        </p:nvCxnSpPr>
        <p:spPr>
          <a:xfrm flipH="1">
            <a:off x="3317738" y="2094675"/>
            <a:ext cx="1493100" cy="12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11"/>
          <p:cNvCxnSpPr>
            <a:stCxn id="206" idx="2"/>
          </p:cNvCxnSpPr>
          <p:nvPr/>
        </p:nvCxnSpPr>
        <p:spPr>
          <a:xfrm>
            <a:off x="4810838" y="2094675"/>
            <a:ext cx="150000" cy="12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11"/>
          <p:cNvCxnSpPr/>
          <p:nvPr/>
        </p:nvCxnSpPr>
        <p:spPr>
          <a:xfrm>
            <a:off x="4810838" y="2093313"/>
            <a:ext cx="1779000" cy="12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11"/>
          <p:cNvCxnSpPr>
            <a:stCxn id="206" idx="2"/>
          </p:cNvCxnSpPr>
          <p:nvPr/>
        </p:nvCxnSpPr>
        <p:spPr>
          <a:xfrm>
            <a:off x="4810838" y="2094675"/>
            <a:ext cx="3601500" cy="13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 cost</a:t>
            </a:r>
            <a:endParaRPr/>
          </a:p>
        </p:txBody>
      </p:sp>
      <p:pic>
        <p:nvPicPr>
          <p:cNvPr id="217" name="Google Shape;217;p12"/>
          <p:cNvPicPr preferRelativeResize="0"/>
          <p:nvPr/>
        </p:nvPicPr>
        <p:blipFill rotWithShape="1">
          <a:blip r:embed="rId3">
            <a:alphaModFix/>
          </a:blip>
          <a:srcRect b="11801" l="0" r="0" t="0"/>
          <a:stretch/>
        </p:blipFill>
        <p:spPr>
          <a:xfrm rot="-2400">
            <a:off x="1099080" y="941400"/>
            <a:ext cx="7678080" cy="5643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/>
          <p:nvPr/>
        </p:nvSpPr>
        <p:spPr>
          <a:xfrm>
            <a:off x="3589361" y="3050275"/>
            <a:ext cx="1450951" cy="15012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3168555" y="4894998"/>
            <a:ext cx="2972938" cy="15012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Spatial locality</a:t>
            </a:r>
            <a:endParaRPr/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" y="1137600"/>
            <a:ext cx="10079640" cy="529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/>
          <p:nvPr/>
        </p:nvSpPr>
        <p:spPr>
          <a:xfrm>
            <a:off x="2468880" y="1137600"/>
            <a:ext cx="1920240" cy="5083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Spatial locality</a:t>
            </a:r>
            <a:endParaRPr/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" y="1137600"/>
            <a:ext cx="10079640" cy="529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/>
          <p:nvPr/>
        </p:nvSpPr>
        <p:spPr>
          <a:xfrm>
            <a:off x="2468880" y="1137600"/>
            <a:ext cx="1920240" cy="5083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640" y="4982040"/>
            <a:ext cx="1313640" cy="130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6120" y="3780360"/>
            <a:ext cx="9000" cy="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600">
            <a:off x="2848320" y="5337000"/>
            <a:ext cx="6843600" cy="8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5"/>
          <p:cNvSpPr txBox="1"/>
          <p:nvPr/>
        </p:nvSpPr>
        <p:spPr>
          <a:xfrm>
            <a:off x="240480" y="5269680"/>
            <a:ext cx="32076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Temporal locality</a:t>
            </a:r>
            <a:endParaRPr/>
          </a:p>
        </p:txBody>
      </p:sp>
      <p:sp>
        <p:nvSpPr>
          <p:cNvPr id="243" name="Google Shape;243;p16"/>
          <p:cNvSpPr txBox="1"/>
          <p:nvPr/>
        </p:nvSpPr>
        <p:spPr>
          <a:xfrm>
            <a:off x="504000" y="1769040"/>
            <a:ext cx="8728710" cy="216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…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…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…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Temporal locality</a:t>
            </a:r>
            <a:endParaRPr/>
          </a:p>
        </p:txBody>
      </p:sp>
      <p:sp>
        <p:nvSpPr>
          <p:cNvPr id="249" name="Google Shape;249;p17"/>
          <p:cNvSpPr txBox="1"/>
          <p:nvPr/>
        </p:nvSpPr>
        <p:spPr>
          <a:xfrm>
            <a:off x="504000" y="1769040"/>
            <a:ext cx="6079680" cy="216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aphicFrame>
        <p:nvGraphicFramePr>
          <p:cNvPr id="250" name="Google Shape;250;p17"/>
          <p:cNvGraphicFramePr/>
          <p:nvPr/>
        </p:nvGraphicFramePr>
        <p:xfrm>
          <a:off x="1572840" y="4356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1" name="Google Shape;251;p17"/>
          <p:cNvGraphicFramePr/>
          <p:nvPr/>
        </p:nvGraphicFramePr>
        <p:xfrm>
          <a:off x="1567800" y="486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252" name="Google Shape;252;p17"/>
          <p:cNvSpPr txBox="1"/>
          <p:nvPr/>
        </p:nvSpPr>
        <p:spPr>
          <a:xfrm>
            <a:off x="4206240" y="4663440"/>
            <a:ext cx="137088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 lines</a:t>
            </a:r>
            <a:endParaRPr/>
          </a:p>
        </p:txBody>
      </p:sp>
      <p:graphicFrame>
        <p:nvGraphicFramePr>
          <p:cNvPr id="253" name="Google Shape;253;p17"/>
          <p:cNvGraphicFramePr/>
          <p:nvPr/>
        </p:nvGraphicFramePr>
        <p:xfrm>
          <a:off x="1567800" y="538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4" name="Google Shape;254;p17"/>
          <p:cNvGraphicFramePr/>
          <p:nvPr/>
        </p:nvGraphicFramePr>
        <p:xfrm>
          <a:off x="1582920" y="586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19"/>
          <p:cNvGraphicFramePr/>
          <p:nvPr/>
        </p:nvGraphicFramePr>
        <p:xfrm>
          <a:off x="167727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0" name="Google Shape;260;p19"/>
          <p:cNvGraphicFramePr/>
          <p:nvPr/>
        </p:nvGraphicFramePr>
        <p:xfrm>
          <a:off x="3531648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50475"/>
                <a:gridCol w="250475"/>
                <a:gridCol w="250475"/>
                <a:gridCol w="250475"/>
                <a:gridCol w="276525"/>
                <a:gridCol w="224425"/>
                <a:gridCol w="250475"/>
                <a:gridCol w="250475"/>
                <a:gridCol w="250475"/>
                <a:gridCol w="276525"/>
                <a:gridCol w="224425"/>
                <a:gridCol w="25047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Google Shape;261;p19"/>
          <p:cNvGraphicFramePr/>
          <p:nvPr/>
        </p:nvGraphicFramePr>
        <p:xfrm>
          <a:off x="7150062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sp>
        <p:nvSpPr>
          <p:cNvPr id="262" name="Google Shape;262;p19"/>
          <p:cNvSpPr txBox="1"/>
          <p:nvPr/>
        </p:nvSpPr>
        <p:spPr>
          <a:xfrm>
            <a:off x="3157979" y="33164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263" name="Google Shape;263;p19"/>
          <p:cNvSpPr txBox="1"/>
          <p:nvPr/>
        </p:nvSpPr>
        <p:spPr>
          <a:xfrm>
            <a:off x="6671919" y="336433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264" name="Google Shape;264;p19"/>
          <p:cNvSpPr txBox="1"/>
          <p:nvPr/>
        </p:nvSpPr>
        <p:spPr>
          <a:xfrm>
            <a:off x="1474755" y="591175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65" name="Google Shape;265;p19"/>
          <p:cNvSpPr txBox="1"/>
          <p:nvPr/>
        </p:nvSpPr>
        <p:spPr>
          <a:xfrm>
            <a:off x="4884421" y="580759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266" name="Google Shape;266;p19"/>
          <p:cNvSpPr txBox="1"/>
          <p:nvPr/>
        </p:nvSpPr>
        <p:spPr>
          <a:xfrm>
            <a:off x="8520652" y="5771868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267" name="Google Shape;267;p1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matrix multiplication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840" y="1159560"/>
            <a:ext cx="4320000" cy="512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20"/>
          <p:cNvGraphicFramePr/>
          <p:nvPr/>
        </p:nvGraphicFramePr>
        <p:xfrm>
          <a:off x="167727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Google Shape;273;p20"/>
          <p:cNvGraphicFramePr/>
          <p:nvPr/>
        </p:nvGraphicFramePr>
        <p:xfrm>
          <a:off x="3531648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50475"/>
                <a:gridCol w="250475"/>
                <a:gridCol w="250475"/>
                <a:gridCol w="250475"/>
                <a:gridCol w="276525"/>
                <a:gridCol w="224425"/>
                <a:gridCol w="250475"/>
                <a:gridCol w="250475"/>
                <a:gridCol w="250475"/>
                <a:gridCol w="276525"/>
                <a:gridCol w="224425"/>
                <a:gridCol w="25047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Google Shape;274;p20"/>
          <p:cNvGraphicFramePr/>
          <p:nvPr/>
        </p:nvGraphicFramePr>
        <p:xfrm>
          <a:off x="7150062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sp>
        <p:nvSpPr>
          <p:cNvPr id="275" name="Google Shape;275;p20"/>
          <p:cNvSpPr txBox="1"/>
          <p:nvPr/>
        </p:nvSpPr>
        <p:spPr>
          <a:xfrm>
            <a:off x="3157979" y="33164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276" name="Google Shape;276;p20"/>
          <p:cNvSpPr txBox="1"/>
          <p:nvPr/>
        </p:nvSpPr>
        <p:spPr>
          <a:xfrm>
            <a:off x="6671919" y="336433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277" name="Google Shape;277;p20"/>
          <p:cNvSpPr txBox="1"/>
          <p:nvPr/>
        </p:nvSpPr>
        <p:spPr>
          <a:xfrm>
            <a:off x="1474755" y="591175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78" name="Google Shape;278;p20"/>
          <p:cNvSpPr txBox="1"/>
          <p:nvPr/>
        </p:nvSpPr>
        <p:spPr>
          <a:xfrm>
            <a:off x="4884421" y="580759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279" name="Google Shape;279;p20"/>
          <p:cNvSpPr txBox="1"/>
          <p:nvPr/>
        </p:nvSpPr>
        <p:spPr>
          <a:xfrm>
            <a:off x="8520652" y="5771868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280" name="Google Shape;280;p20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matrix multiplication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Google Shape;285;p21"/>
          <p:cNvGraphicFramePr/>
          <p:nvPr/>
        </p:nvGraphicFramePr>
        <p:xfrm>
          <a:off x="167727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6" name="Google Shape;286;p21"/>
          <p:cNvGraphicFramePr/>
          <p:nvPr/>
        </p:nvGraphicFramePr>
        <p:xfrm>
          <a:off x="3531648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50475"/>
                <a:gridCol w="250475"/>
                <a:gridCol w="250475"/>
                <a:gridCol w="250475"/>
                <a:gridCol w="276525"/>
                <a:gridCol w="224425"/>
                <a:gridCol w="250475"/>
                <a:gridCol w="250475"/>
                <a:gridCol w="250475"/>
                <a:gridCol w="276525"/>
                <a:gridCol w="224425"/>
                <a:gridCol w="25047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Google Shape;287;p21"/>
          <p:cNvGraphicFramePr/>
          <p:nvPr/>
        </p:nvGraphicFramePr>
        <p:xfrm>
          <a:off x="7150062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sp>
        <p:nvSpPr>
          <p:cNvPr id="288" name="Google Shape;288;p21"/>
          <p:cNvSpPr txBox="1"/>
          <p:nvPr/>
        </p:nvSpPr>
        <p:spPr>
          <a:xfrm>
            <a:off x="3157979" y="33164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289" name="Google Shape;289;p21"/>
          <p:cNvSpPr txBox="1"/>
          <p:nvPr/>
        </p:nvSpPr>
        <p:spPr>
          <a:xfrm>
            <a:off x="6671919" y="336433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290" name="Google Shape;290;p21"/>
          <p:cNvSpPr txBox="1"/>
          <p:nvPr/>
        </p:nvSpPr>
        <p:spPr>
          <a:xfrm>
            <a:off x="1474755" y="591175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91" name="Google Shape;291;p21"/>
          <p:cNvSpPr txBox="1"/>
          <p:nvPr/>
        </p:nvSpPr>
        <p:spPr>
          <a:xfrm>
            <a:off x="4884421" y="580759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520652" y="5771868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293" name="Google Shape;293;p2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matrix multiplication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8" name="Google Shape;298;p22"/>
          <p:cNvGraphicFramePr/>
          <p:nvPr/>
        </p:nvGraphicFramePr>
        <p:xfrm>
          <a:off x="165201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10800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9" name="Google Shape;299;p22"/>
          <p:cNvGraphicFramePr/>
          <p:nvPr/>
        </p:nvGraphicFramePr>
        <p:xfrm>
          <a:off x="3531648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50475"/>
                <a:gridCol w="250475"/>
                <a:gridCol w="250475"/>
                <a:gridCol w="250475"/>
                <a:gridCol w="276525"/>
                <a:gridCol w="224425"/>
                <a:gridCol w="250475"/>
                <a:gridCol w="250475"/>
                <a:gridCol w="250475"/>
                <a:gridCol w="276525"/>
                <a:gridCol w="224425"/>
                <a:gridCol w="25047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0" name="Google Shape;300;p22"/>
          <p:cNvGraphicFramePr/>
          <p:nvPr/>
        </p:nvGraphicFramePr>
        <p:xfrm>
          <a:off x="7150062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sp>
        <p:nvSpPr>
          <p:cNvPr id="301" name="Google Shape;301;p22"/>
          <p:cNvSpPr txBox="1"/>
          <p:nvPr/>
        </p:nvSpPr>
        <p:spPr>
          <a:xfrm>
            <a:off x="3157979" y="33164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6671919" y="336433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303" name="Google Shape;303;p22"/>
          <p:cNvSpPr txBox="1"/>
          <p:nvPr/>
        </p:nvSpPr>
        <p:spPr>
          <a:xfrm>
            <a:off x="1474755" y="591175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304" name="Google Shape;304;p22"/>
          <p:cNvSpPr txBox="1"/>
          <p:nvPr/>
        </p:nvSpPr>
        <p:spPr>
          <a:xfrm>
            <a:off x="4884421" y="580759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305" name="Google Shape;305;p22"/>
          <p:cNvSpPr txBox="1"/>
          <p:nvPr/>
        </p:nvSpPr>
        <p:spPr>
          <a:xfrm>
            <a:off x="8520652" y="5771868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306" name="Google Shape;306;p22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matrix multiplication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23"/>
          <p:cNvGraphicFramePr/>
          <p:nvPr/>
        </p:nvGraphicFramePr>
        <p:xfrm>
          <a:off x="165201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10800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2" name="Google Shape;312;p23"/>
          <p:cNvGraphicFramePr/>
          <p:nvPr/>
        </p:nvGraphicFramePr>
        <p:xfrm>
          <a:off x="3531648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50475"/>
                <a:gridCol w="250475"/>
                <a:gridCol w="250475"/>
                <a:gridCol w="250475"/>
                <a:gridCol w="276525"/>
                <a:gridCol w="224425"/>
                <a:gridCol w="250475"/>
                <a:gridCol w="250475"/>
                <a:gridCol w="250475"/>
                <a:gridCol w="276525"/>
                <a:gridCol w="224425"/>
                <a:gridCol w="25047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3" name="Google Shape;313;p23"/>
          <p:cNvGraphicFramePr/>
          <p:nvPr/>
        </p:nvGraphicFramePr>
        <p:xfrm>
          <a:off x="7150062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23"/>
          <p:cNvSpPr txBox="1"/>
          <p:nvPr/>
        </p:nvSpPr>
        <p:spPr>
          <a:xfrm>
            <a:off x="3157979" y="33164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6671919" y="336433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1474755" y="591175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4884421" y="580759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8520652" y="5771868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319" name="Google Shape;319;p2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matrix multiplication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24"/>
          <p:cNvGraphicFramePr/>
          <p:nvPr/>
        </p:nvGraphicFramePr>
        <p:xfrm>
          <a:off x="165201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10800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5" name="Google Shape;325;p24"/>
          <p:cNvGraphicFramePr/>
          <p:nvPr/>
        </p:nvGraphicFramePr>
        <p:xfrm>
          <a:off x="3531648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50475"/>
                <a:gridCol w="250475"/>
                <a:gridCol w="250475"/>
                <a:gridCol w="250475"/>
                <a:gridCol w="276525"/>
                <a:gridCol w="224425"/>
                <a:gridCol w="250475"/>
                <a:gridCol w="250475"/>
                <a:gridCol w="250475"/>
                <a:gridCol w="276525"/>
                <a:gridCol w="224425"/>
                <a:gridCol w="25047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6" name="Google Shape;326;p24"/>
          <p:cNvGraphicFramePr/>
          <p:nvPr/>
        </p:nvGraphicFramePr>
        <p:xfrm>
          <a:off x="7150062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4E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sp>
        <p:nvSpPr>
          <p:cNvPr id="327" name="Google Shape;327;p24"/>
          <p:cNvSpPr txBox="1"/>
          <p:nvPr/>
        </p:nvSpPr>
        <p:spPr>
          <a:xfrm>
            <a:off x="3157979" y="33164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6671919" y="336433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329" name="Google Shape;329;p24"/>
          <p:cNvSpPr txBox="1"/>
          <p:nvPr/>
        </p:nvSpPr>
        <p:spPr>
          <a:xfrm>
            <a:off x="1474755" y="591175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330" name="Google Shape;330;p24"/>
          <p:cNvSpPr txBox="1"/>
          <p:nvPr/>
        </p:nvSpPr>
        <p:spPr>
          <a:xfrm>
            <a:off x="4884421" y="580759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331" name="Google Shape;331;p24"/>
          <p:cNvSpPr txBox="1"/>
          <p:nvPr/>
        </p:nvSpPr>
        <p:spPr>
          <a:xfrm>
            <a:off x="8520652" y="5771868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332" name="Google Shape;332;p2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matrix multiplication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Alignment</a:t>
            </a:r>
            <a:endParaRPr/>
          </a:p>
        </p:txBody>
      </p:sp>
      <p:pic>
        <p:nvPicPr>
          <p:cNvPr id="338" name="Google Shape;3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8208"/>
            <a:ext cx="10080625" cy="180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Alignment</a:t>
            </a:r>
            <a:endParaRPr/>
          </a:p>
        </p:txBody>
      </p:sp>
      <p:graphicFrame>
        <p:nvGraphicFramePr>
          <p:cNvPr id="344" name="Google Shape;344;p26"/>
          <p:cNvGraphicFramePr/>
          <p:nvPr/>
        </p:nvGraphicFramePr>
        <p:xfrm>
          <a:off x="2104939" y="32934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{D736B438-5F51-4F83-9B8D-84855E91B174}</a:tableStyleId>
              </a:tblPr>
              <a:tblGrid>
                <a:gridCol w="1120075"/>
                <a:gridCol w="1120075"/>
                <a:gridCol w="1120075"/>
                <a:gridCol w="1120075"/>
                <a:gridCol w="1120075"/>
                <a:gridCol w="11200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45" name="Google Shape;345;p26"/>
          <p:cNvGraphicFramePr/>
          <p:nvPr/>
        </p:nvGraphicFramePr>
        <p:xfrm>
          <a:off x="2104939" y="37934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{D736B438-5F51-4F83-9B8D-84855E91B174}</a:tableStyleId>
              </a:tblPr>
              <a:tblGrid>
                <a:gridCol w="1120075"/>
                <a:gridCol w="1120075"/>
                <a:gridCol w="1120075"/>
                <a:gridCol w="1120075"/>
                <a:gridCol w="1120075"/>
                <a:gridCol w="11200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xxx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xxx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46" name="Google Shape;346;p26"/>
          <p:cNvSpPr/>
          <p:nvPr/>
        </p:nvSpPr>
        <p:spPr>
          <a:xfrm>
            <a:off x="704615" y="3293435"/>
            <a:ext cx="1400324" cy="327796"/>
          </a:xfrm>
          <a:prstGeom prst="rect">
            <a:avLst/>
          </a:prstGeom>
          <a:solidFill>
            <a:srgbClr val="92CCDC"/>
          </a:solidFill>
          <a:ln cap="flat" cmpd="sng" w="25400">
            <a:solidFill>
              <a:srgbClr val="21364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6"/>
          <p:cNvSpPr txBox="1"/>
          <p:nvPr/>
        </p:nvSpPr>
        <p:spPr>
          <a:xfrm>
            <a:off x="765063" y="3293435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Aligned</a:t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>
            <a:off x="704615" y="3815007"/>
            <a:ext cx="1400324" cy="327796"/>
          </a:xfrm>
          <a:prstGeom prst="rect">
            <a:avLst/>
          </a:prstGeom>
          <a:solidFill>
            <a:srgbClr val="92CCDC"/>
          </a:solidFill>
          <a:ln cap="flat" cmpd="sng" w="25400">
            <a:solidFill>
              <a:srgbClr val="21364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6"/>
          <p:cNvSpPr txBox="1"/>
          <p:nvPr/>
        </p:nvSpPr>
        <p:spPr>
          <a:xfrm>
            <a:off x="769189" y="3794239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Unaligned</a:t>
            </a:r>
            <a:endParaRPr/>
          </a:p>
        </p:txBody>
      </p:sp>
      <p:graphicFrame>
        <p:nvGraphicFramePr>
          <p:cNvPr id="350" name="Google Shape;350;p26"/>
          <p:cNvGraphicFramePr/>
          <p:nvPr/>
        </p:nvGraphicFramePr>
        <p:xfrm>
          <a:off x="704615" y="44462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{D736B438-5F51-4F83-9B8D-84855E91B174}</a:tableStyleId>
              </a:tblPr>
              <a:tblGrid>
                <a:gridCol w="1339425"/>
                <a:gridCol w="1185400"/>
                <a:gridCol w="1112300"/>
                <a:gridCol w="1125950"/>
                <a:gridCol w="1119125"/>
                <a:gridCol w="1112300"/>
                <a:gridCol w="238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Memory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0x0000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0x0004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0x0008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0x000C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0x0010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0x0014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51" name="Google Shape;351;p26"/>
          <p:cNvSpPr/>
          <p:nvPr/>
        </p:nvSpPr>
        <p:spPr>
          <a:xfrm rot="-5400000">
            <a:off x="4104614" y="702507"/>
            <a:ext cx="470848" cy="4452587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6"/>
          <p:cNvSpPr txBox="1"/>
          <p:nvPr/>
        </p:nvSpPr>
        <p:spPr>
          <a:xfrm>
            <a:off x="3638883" y="2324044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 line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Alignment</a:t>
            </a:r>
            <a:endParaRPr/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03957"/>
            <a:ext cx="10080625" cy="158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93" y="4277814"/>
            <a:ext cx="10080625" cy="14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/>
          <p:nvPr/>
        </p:nvSpPr>
        <p:spPr>
          <a:xfrm>
            <a:off x="5513696" y="3166281"/>
            <a:ext cx="1344304" cy="26613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5513696" y="5481851"/>
            <a:ext cx="1931158" cy="26613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367" name="Google Shape;367;p28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Extended instruction sets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Multithreading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pic>
        <p:nvPicPr>
          <p:cNvPr id="373" name="Google Shape;373;p29"/>
          <p:cNvPicPr preferRelativeResize="0"/>
          <p:nvPr/>
        </p:nvPicPr>
        <p:blipFill rotWithShape="1">
          <a:blip r:embed="rId3">
            <a:alphaModFix/>
          </a:blip>
          <a:srcRect b="0" l="1192" r="0" t="0"/>
          <a:stretch/>
        </p:blipFill>
        <p:spPr>
          <a:xfrm>
            <a:off x="1463040" y="1371600"/>
            <a:ext cx="7558200" cy="523656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9"/>
          <p:cNvSpPr txBox="1"/>
          <p:nvPr/>
        </p:nvSpPr>
        <p:spPr>
          <a:xfrm>
            <a:off x="5409360" y="1116720"/>
            <a:ext cx="41004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SIMD - Single Instruction/Multiple Data</a:t>
            </a:r>
            <a:endParaRPr/>
          </a:p>
        </p:txBody>
      </p:sp>
      <p:sp>
        <p:nvSpPr>
          <p:cNvPr id="375" name="Google Shape;375;p29"/>
          <p:cNvSpPr txBox="1"/>
          <p:nvPr/>
        </p:nvSpPr>
        <p:spPr>
          <a:xfrm>
            <a:off x="1020240" y="1097280"/>
            <a:ext cx="39481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SISD - Single Instruction/Single Data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Extended instruction sets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Multithreading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pic>
        <p:nvPicPr>
          <p:cNvPr id="381" name="Google Shape;3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9588"/>
            <a:ext cx="10080625" cy="570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pic>
        <p:nvPicPr>
          <p:cNvPr id="387" name="Google Shape;3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94825"/>
            <a:ext cx="10080625" cy="3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sp>
        <p:nvSpPr>
          <p:cNvPr id="393" name="Google Shape;393;p33"/>
          <p:cNvSpPr txBox="1"/>
          <p:nvPr/>
        </p:nvSpPr>
        <p:spPr>
          <a:xfrm>
            <a:off x="504000" y="1769040"/>
            <a:ext cx="6079680" cy="216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4" name="Google Shape;394;p33"/>
          <p:cNvSpPr txBox="1"/>
          <p:nvPr/>
        </p:nvSpPr>
        <p:spPr>
          <a:xfrm>
            <a:off x="4056113" y="4581630"/>
            <a:ext cx="1655473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 lines</a:t>
            </a:r>
            <a:endParaRPr/>
          </a:p>
        </p:txBody>
      </p:sp>
      <p:graphicFrame>
        <p:nvGraphicFramePr>
          <p:cNvPr id="395" name="Google Shape;395;p33"/>
          <p:cNvGraphicFramePr/>
          <p:nvPr/>
        </p:nvGraphicFramePr>
        <p:xfrm>
          <a:off x="1572840" y="4356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6" name="Google Shape;396;p33"/>
          <p:cNvGraphicFramePr/>
          <p:nvPr/>
        </p:nvGraphicFramePr>
        <p:xfrm>
          <a:off x="1567800" y="486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7" name="Google Shape;397;p33"/>
          <p:cNvGraphicFramePr/>
          <p:nvPr/>
        </p:nvGraphicFramePr>
        <p:xfrm>
          <a:off x="1567800" y="538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8" name="Google Shape;398;p33"/>
          <p:cNvGraphicFramePr/>
          <p:nvPr/>
        </p:nvGraphicFramePr>
        <p:xfrm>
          <a:off x="1582920" y="586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504000" y="1769040"/>
            <a:ext cx="6079680" cy="216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05" name="Google Shape;405;p34"/>
          <p:cNvSpPr txBox="1"/>
          <p:nvPr/>
        </p:nvSpPr>
        <p:spPr>
          <a:xfrm>
            <a:off x="4056113" y="4581630"/>
            <a:ext cx="1655473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 lines</a:t>
            </a:r>
            <a:endParaRPr/>
          </a:p>
        </p:txBody>
      </p:sp>
      <p:graphicFrame>
        <p:nvGraphicFramePr>
          <p:cNvPr id="406" name="Google Shape;406;p34"/>
          <p:cNvGraphicFramePr/>
          <p:nvPr/>
        </p:nvGraphicFramePr>
        <p:xfrm>
          <a:off x="1572840" y="4356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7" name="Google Shape;407;p34"/>
          <p:cNvGraphicFramePr/>
          <p:nvPr/>
        </p:nvGraphicFramePr>
        <p:xfrm>
          <a:off x="1567800" y="486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8" name="Google Shape;408;p34"/>
          <p:cNvGraphicFramePr/>
          <p:nvPr/>
        </p:nvGraphicFramePr>
        <p:xfrm>
          <a:off x="1567800" y="538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9" name="Google Shape;409;p34"/>
          <p:cNvGraphicFramePr/>
          <p:nvPr/>
        </p:nvGraphicFramePr>
        <p:xfrm>
          <a:off x="1582920" y="586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695150"/>
                <a:gridCol w="695150"/>
                <a:gridCol w="694450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b="0" baseline="-2500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410" name="Google Shape;410;p34"/>
          <p:cNvSpPr/>
          <p:nvPr/>
        </p:nvSpPr>
        <p:spPr>
          <a:xfrm>
            <a:off x="1787857" y="1769039"/>
            <a:ext cx="1630907" cy="205915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ac1faeb5d3_0_34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Ulrich’s code</a:t>
            </a:r>
            <a:endParaRPr/>
          </a:p>
        </p:txBody>
      </p:sp>
      <p:pic>
        <p:nvPicPr>
          <p:cNvPr id="416" name="Google Shape;416;g2ac1faeb5d3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4"/>
            <a:ext cx="10080625" cy="56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Alignment</a:t>
            </a:r>
            <a:endParaRPr/>
          </a:p>
        </p:txBody>
      </p:sp>
      <p:pic>
        <p:nvPicPr>
          <p:cNvPr id="422" name="Google Shape;4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560" y="3480480"/>
            <a:ext cx="893412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" y="2468880"/>
            <a:ext cx="8961120" cy="7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0072" y="3032020"/>
            <a:ext cx="5420481" cy="1495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071" y="3370205"/>
            <a:ext cx="6506483" cy="81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071" y="3370205"/>
            <a:ext cx="6506483" cy="81926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9"/>
          <p:cNvSpPr txBox="1"/>
          <p:nvPr/>
        </p:nvSpPr>
        <p:spPr>
          <a:xfrm>
            <a:off x="4169392" y="4742596"/>
            <a:ext cx="13003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Slow down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8720" y="933840"/>
            <a:ext cx="3744720" cy="56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680" y="946440"/>
            <a:ext cx="3536640" cy="56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 txBox="1"/>
          <p:nvPr/>
        </p:nvSpPr>
        <p:spPr>
          <a:xfrm>
            <a:off x="4135680" y="3102120"/>
            <a:ext cx="129636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double[][]</a:t>
            </a:r>
            <a:endParaRPr/>
          </a:p>
        </p:txBody>
      </p:sp>
      <p:sp>
        <p:nvSpPr>
          <p:cNvPr id="450" name="Google Shape;450;p40"/>
          <p:cNvSpPr txBox="1"/>
          <p:nvPr/>
        </p:nvSpPr>
        <p:spPr>
          <a:xfrm>
            <a:off x="4104720" y="2231280"/>
            <a:ext cx="183888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double*</a:t>
            </a:r>
            <a:endParaRPr/>
          </a:p>
        </p:txBody>
      </p:sp>
      <p:cxnSp>
        <p:nvCxnSpPr>
          <p:cNvPr id="451" name="Google Shape;451;p40"/>
          <p:cNvCxnSpPr/>
          <p:nvPr/>
        </p:nvCxnSpPr>
        <p:spPr>
          <a:xfrm flipH="1">
            <a:off x="3578040" y="2418840"/>
            <a:ext cx="451440" cy="648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2" name="Google Shape;452;p40"/>
          <p:cNvCxnSpPr/>
          <p:nvPr/>
        </p:nvCxnSpPr>
        <p:spPr>
          <a:xfrm>
            <a:off x="5445720" y="3296160"/>
            <a:ext cx="55116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 b="0" i="0" sz="1400" u="none" cap="none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Extended instruction sets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Multithreading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8720" y="933840"/>
            <a:ext cx="3744720" cy="56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680" y="946440"/>
            <a:ext cx="3536640" cy="566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41"/>
          <p:cNvCxnSpPr/>
          <p:nvPr/>
        </p:nvCxnSpPr>
        <p:spPr>
          <a:xfrm rot="10800000">
            <a:off x="2651760" y="1554480"/>
            <a:ext cx="2103120" cy="9144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0" name="Google Shape;460;p41"/>
          <p:cNvCxnSpPr/>
          <p:nvPr/>
        </p:nvCxnSpPr>
        <p:spPr>
          <a:xfrm flipH="1">
            <a:off x="2743200" y="1645920"/>
            <a:ext cx="2011680" cy="109728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1" name="Google Shape;461;p41"/>
          <p:cNvCxnSpPr/>
          <p:nvPr/>
        </p:nvCxnSpPr>
        <p:spPr>
          <a:xfrm flipH="1">
            <a:off x="2651760" y="1645920"/>
            <a:ext cx="2103120" cy="283464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41"/>
          <p:cNvCxnSpPr/>
          <p:nvPr/>
        </p:nvCxnSpPr>
        <p:spPr>
          <a:xfrm>
            <a:off x="4754880" y="5760720"/>
            <a:ext cx="192024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3" name="Google Shape;463;p41"/>
          <p:cNvSpPr txBox="1"/>
          <p:nvPr/>
        </p:nvSpPr>
        <p:spPr>
          <a:xfrm>
            <a:off x="3566160" y="1064520"/>
            <a:ext cx="2000520" cy="48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iteration write to 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matrix</a:t>
            </a:r>
            <a:endParaRPr/>
          </a:p>
        </p:txBody>
      </p:sp>
      <p:sp>
        <p:nvSpPr>
          <p:cNvPr id="464" name="Google Shape;464;p41"/>
          <p:cNvSpPr txBox="1"/>
          <p:nvPr/>
        </p:nvSpPr>
        <p:spPr>
          <a:xfrm>
            <a:off x="3743640" y="5212080"/>
            <a:ext cx="2108520" cy="48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to result matrix 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block is calculated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1761"/>
            <a:ext cx="10080625" cy="303615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2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Loop unrolling</a:t>
            </a:r>
            <a:endParaRPr/>
          </a:p>
        </p:txBody>
      </p:sp>
      <p:cxnSp>
        <p:nvCxnSpPr>
          <p:cNvPr id="471" name="Google Shape;471;p42"/>
          <p:cNvCxnSpPr/>
          <p:nvPr/>
        </p:nvCxnSpPr>
        <p:spPr>
          <a:xfrm rot="10800000">
            <a:off x="3781795" y="3865046"/>
            <a:ext cx="292608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2" name="Google Shape;472;p42"/>
          <p:cNvSpPr txBox="1"/>
          <p:nvPr/>
        </p:nvSpPr>
        <p:spPr>
          <a:xfrm>
            <a:off x="4591794" y="3499286"/>
            <a:ext cx="1972779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Unroll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1761"/>
            <a:ext cx="10080625" cy="303615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</p:txBody>
      </p:sp>
      <p:cxnSp>
        <p:nvCxnSpPr>
          <p:cNvPr id="479" name="Google Shape;479;p43"/>
          <p:cNvCxnSpPr/>
          <p:nvPr/>
        </p:nvCxnSpPr>
        <p:spPr>
          <a:xfrm rot="10800000">
            <a:off x="2894690" y="4813565"/>
            <a:ext cx="571840" cy="16786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0" name="Google Shape;480;p43"/>
          <p:cNvSpPr txBox="1"/>
          <p:nvPr/>
        </p:nvSpPr>
        <p:spPr>
          <a:xfrm>
            <a:off x="3411940" y="4813565"/>
            <a:ext cx="5807123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Can’t optimize write to res matrix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Compiler explorer</a:t>
            </a:r>
            <a:endParaRPr/>
          </a:p>
        </p:txBody>
      </p:sp>
      <p:pic>
        <p:nvPicPr>
          <p:cNvPr id="486" name="Google Shape;48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8880"/>
            <a:ext cx="10079640" cy="5736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44"/>
          <p:cNvCxnSpPr/>
          <p:nvPr/>
        </p:nvCxnSpPr>
        <p:spPr>
          <a:xfrm flipH="1">
            <a:off x="4206240" y="2377440"/>
            <a:ext cx="1188720" cy="9144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493" name="Google Shape;493;p45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Extended instruction sets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Multithreading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1761"/>
            <a:ext cx="10080625" cy="303615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</p:txBody>
      </p:sp>
      <p:cxnSp>
        <p:nvCxnSpPr>
          <p:cNvPr id="500" name="Google Shape;500;p46"/>
          <p:cNvCxnSpPr/>
          <p:nvPr/>
        </p:nvCxnSpPr>
        <p:spPr>
          <a:xfrm rot="10800000">
            <a:off x="3781795" y="3865046"/>
            <a:ext cx="292608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1" name="Google Shape;501;p46"/>
          <p:cNvSpPr txBox="1"/>
          <p:nvPr/>
        </p:nvSpPr>
        <p:spPr>
          <a:xfrm>
            <a:off x="4591794" y="3499286"/>
            <a:ext cx="1972779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Unroll manually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2960"/>
            <a:ext cx="10079640" cy="394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</p:txBody>
      </p:sp>
      <p:pic>
        <p:nvPicPr>
          <p:cNvPr id="513" name="Google Shape;5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99200"/>
            <a:ext cx="10079640" cy="237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</p:txBody>
      </p:sp>
      <p:pic>
        <p:nvPicPr>
          <p:cNvPr id="519" name="Google Shape;5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8880"/>
            <a:ext cx="3744720" cy="56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3360" y="938880"/>
            <a:ext cx="4235040" cy="5736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49"/>
          <p:cNvCxnSpPr/>
          <p:nvPr/>
        </p:nvCxnSpPr>
        <p:spPr>
          <a:xfrm>
            <a:off x="3840480" y="3474720"/>
            <a:ext cx="164592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0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527" name="Google Shape;527;p50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Extended instruction sets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Multithreading optimization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000" y="2192040"/>
            <a:ext cx="6821280" cy="396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Multi-threading optimization</a:t>
            </a:r>
            <a:endParaRPr/>
          </a:p>
        </p:txBody>
      </p:sp>
      <p:sp>
        <p:nvSpPr>
          <p:cNvPr id="533" name="Google Shape;533;p51"/>
          <p:cNvSpPr/>
          <p:nvPr/>
        </p:nvSpPr>
        <p:spPr>
          <a:xfrm>
            <a:off x="2759400" y="1089360"/>
            <a:ext cx="182880" cy="457200"/>
          </a:xfrm>
          <a:custGeom>
            <a:rect b="b" l="l" r="r" t="t"/>
            <a:pathLst>
              <a:path extrusionOk="0" h="1272" w="510">
                <a:moveTo>
                  <a:pt x="0" y="0"/>
                </a:moveTo>
                <a:cubicBezTo>
                  <a:pt x="127" y="0"/>
                  <a:pt x="254" y="52"/>
                  <a:pt x="254" y="105"/>
                </a:cubicBezTo>
                <a:lnTo>
                  <a:pt x="254" y="529"/>
                </a:lnTo>
                <a:cubicBezTo>
                  <a:pt x="254" y="582"/>
                  <a:pt x="381" y="635"/>
                  <a:pt x="509" y="635"/>
                </a:cubicBezTo>
                <a:cubicBezTo>
                  <a:pt x="381" y="635"/>
                  <a:pt x="254" y="688"/>
                  <a:pt x="254" y="741"/>
                </a:cubicBezTo>
                <a:lnTo>
                  <a:pt x="254" y="1165"/>
                </a:lnTo>
                <a:cubicBezTo>
                  <a:pt x="254" y="1218"/>
                  <a:pt x="127" y="1271"/>
                  <a:pt x="0" y="1271"/>
                </a:cubicBezTo>
              </a:path>
            </a:pathLst>
          </a:cu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1"/>
          <p:cNvSpPr/>
          <p:nvPr/>
        </p:nvSpPr>
        <p:spPr>
          <a:xfrm>
            <a:off x="2763000" y="1912320"/>
            <a:ext cx="182880" cy="457200"/>
          </a:xfrm>
          <a:custGeom>
            <a:rect b="b" l="l" r="r" t="t"/>
            <a:pathLst>
              <a:path extrusionOk="0" h="1272" w="510">
                <a:moveTo>
                  <a:pt x="0" y="0"/>
                </a:moveTo>
                <a:cubicBezTo>
                  <a:pt x="127" y="0"/>
                  <a:pt x="254" y="52"/>
                  <a:pt x="254" y="105"/>
                </a:cubicBezTo>
                <a:lnTo>
                  <a:pt x="254" y="529"/>
                </a:lnTo>
                <a:cubicBezTo>
                  <a:pt x="254" y="582"/>
                  <a:pt x="381" y="635"/>
                  <a:pt x="509" y="635"/>
                </a:cubicBezTo>
                <a:cubicBezTo>
                  <a:pt x="381" y="635"/>
                  <a:pt x="254" y="688"/>
                  <a:pt x="254" y="741"/>
                </a:cubicBezTo>
                <a:lnTo>
                  <a:pt x="254" y="1165"/>
                </a:lnTo>
                <a:cubicBezTo>
                  <a:pt x="254" y="1218"/>
                  <a:pt x="127" y="1271"/>
                  <a:pt x="0" y="1271"/>
                </a:cubicBezTo>
              </a:path>
            </a:pathLst>
          </a:cu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1"/>
          <p:cNvSpPr txBox="1"/>
          <p:nvPr/>
        </p:nvSpPr>
        <p:spPr>
          <a:xfrm>
            <a:off x="2945880" y="1272240"/>
            <a:ext cx="153741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1</a:t>
            </a:r>
            <a:endParaRPr/>
          </a:p>
        </p:txBody>
      </p:sp>
      <p:sp>
        <p:nvSpPr>
          <p:cNvPr id="536" name="Google Shape;536;p51"/>
          <p:cNvSpPr txBox="1"/>
          <p:nvPr/>
        </p:nvSpPr>
        <p:spPr>
          <a:xfrm>
            <a:off x="2980440" y="2003760"/>
            <a:ext cx="13459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N</a:t>
            </a:r>
            <a:endParaRPr/>
          </a:p>
        </p:txBody>
      </p:sp>
      <p:pic>
        <p:nvPicPr>
          <p:cNvPr id="537" name="Google Shape;537;p51"/>
          <p:cNvPicPr preferRelativeResize="0"/>
          <p:nvPr/>
        </p:nvPicPr>
        <p:blipFill rotWithShape="1">
          <a:blip r:embed="rId3">
            <a:alphaModFix/>
          </a:blip>
          <a:srcRect b="0" l="0" r="0" t="1695"/>
          <a:stretch/>
        </p:blipFill>
        <p:spPr>
          <a:xfrm>
            <a:off x="365760" y="1005840"/>
            <a:ext cx="2340360" cy="5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1"/>
          <p:cNvSpPr/>
          <p:nvPr/>
        </p:nvSpPr>
        <p:spPr>
          <a:xfrm>
            <a:off x="2797560" y="2926080"/>
            <a:ext cx="182880" cy="457200"/>
          </a:xfrm>
          <a:custGeom>
            <a:rect b="b" l="l" r="r" t="t"/>
            <a:pathLst>
              <a:path extrusionOk="0" h="1272" w="510">
                <a:moveTo>
                  <a:pt x="0" y="0"/>
                </a:moveTo>
                <a:cubicBezTo>
                  <a:pt x="127" y="0"/>
                  <a:pt x="254" y="52"/>
                  <a:pt x="254" y="105"/>
                </a:cubicBezTo>
                <a:lnTo>
                  <a:pt x="254" y="529"/>
                </a:lnTo>
                <a:cubicBezTo>
                  <a:pt x="254" y="582"/>
                  <a:pt x="381" y="635"/>
                  <a:pt x="509" y="635"/>
                </a:cubicBezTo>
                <a:cubicBezTo>
                  <a:pt x="381" y="635"/>
                  <a:pt x="254" y="688"/>
                  <a:pt x="254" y="741"/>
                </a:cubicBezTo>
                <a:lnTo>
                  <a:pt x="254" y="1165"/>
                </a:lnTo>
                <a:cubicBezTo>
                  <a:pt x="254" y="1218"/>
                  <a:pt x="127" y="1271"/>
                  <a:pt x="0" y="1271"/>
                </a:cubicBezTo>
              </a:path>
            </a:pathLst>
          </a:cu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2801160" y="3749040"/>
            <a:ext cx="182880" cy="457200"/>
          </a:xfrm>
          <a:custGeom>
            <a:rect b="b" l="l" r="r" t="t"/>
            <a:pathLst>
              <a:path extrusionOk="0" h="1272" w="510">
                <a:moveTo>
                  <a:pt x="0" y="0"/>
                </a:moveTo>
                <a:cubicBezTo>
                  <a:pt x="127" y="0"/>
                  <a:pt x="254" y="52"/>
                  <a:pt x="254" y="105"/>
                </a:cubicBezTo>
                <a:lnTo>
                  <a:pt x="254" y="529"/>
                </a:lnTo>
                <a:cubicBezTo>
                  <a:pt x="254" y="582"/>
                  <a:pt x="381" y="635"/>
                  <a:pt x="509" y="635"/>
                </a:cubicBezTo>
                <a:cubicBezTo>
                  <a:pt x="381" y="635"/>
                  <a:pt x="254" y="688"/>
                  <a:pt x="254" y="741"/>
                </a:cubicBezTo>
                <a:lnTo>
                  <a:pt x="254" y="1165"/>
                </a:lnTo>
                <a:cubicBezTo>
                  <a:pt x="254" y="1218"/>
                  <a:pt x="127" y="1271"/>
                  <a:pt x="0" y="1271"/>
                </a:cubicBezTo>
              </a:path>
            </a:pathLst>
          </a:cu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1"/>
          <p:cNvSpPr txBox="1"/>
          <p:nvPr/>
        </p:nvSpPr>
        <p:spPr>
          <a:xfrm>
            <a:off x="2984039" y="3108960"/>
            <a:ext cx="1390067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1</a:t>
            </a:r>
            <a:endParaRPr/>
          </a:p>
        </p:txBody>
      </p:sp>
      <p:sp>
        <p:nvSpPr>
          <p:cNvPr id="541" name="Google Shape;541;p51"/>
          <p:cNvSpPr txBox="1"/>
          <p:nvPr/>
        </p:nvSpPr>
        <p:spPr>
          <a:xfrm>
            <a:off x="3018599" y="3840480"/>
            <a:ext cx="1390067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N</a:t>
            </a:r>
            <a:endParaRPr/>
          </a:p>
        </p:txBody>
      </p:sp>
      <p:sp>
        <p:nvSpPr>
          <p:cNvPr id="542" name="Google Shape;542;p51"/>
          <p:cNvSpPr/>
          <p:nvPr/>
        </p:nvSpPr>
        <p:spPr>
          <a:xfrm rot="5400000">
            <a:off x="1303200" y="5966280"/>
            <a:ext cx="137160" cy="457200"/>
          </a:xfrm>
          <a:custGeom>
            <a:rect b="b" l="l" r="r" t="t"/>
            <a:pathLst>
              <a:path extrusionOk="0" h="1272" w="383">
                <a:moveTo>
                  <a:pt x="0" y="0"/>
                </a:moveTo>
                <a:cubicBezTo>
                  <a:pt x="95" y="0"/>
                  <a:pt x="191" y="52"/>
                  <a:pt x="191" y="105"/>
                </a:cubicBezTo>
                <a:lnTo>
                  <a:pt x="191" y="529"/>
                </a:lnTo>
                <a:cubicBezTo>
                  <a:pt x="191" y="582"/>
                  <a:pt x="286" y="635"/>
                  <a:pt x="382" y="635"/>
                </a:cubicBezTo>
                <a:cubicBezTo>
                  <a:pt x="286" y="635"/>
                  <a:pt x="191" y="688"/>
                  <a:pt x="191" y="741"/>
                </a:cubicBezTo>
                <a:lnTo>
                  <a:pt x="191" y="1165"/>
                </a:lnTo>
                <a:cubicBezTo>
                  <a:pt x="191" y="1218"/>
                  <a:pt x="95" y="1271"/>
                  <a:pt x="0" y="1271"/>
                </a:cubicBezTo>
              </a:path>
            </a:pathLst>
          </a:cu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1"/>
          <p:cNvSpPr/>
          <p:nvPr/>
        </p:nvSpPr>
        <p:spPr>
          <a:xfrm rot="5400000">
            <a:off x="2167920" y="5986800"/>
            <a:ext cx="137160" cy="457200"/>
          </a:xfrm>
          <a:custGeom>
            <a:rect b="b" l="l" r="r" t="t"/>
            <a:pathLst>
              <a:path extrusionOk="0" h="1272" w="383">
                <a:moveTo>
                  <a:pt x="0" y="0"/>
                </a:moveTo>
                <a:cubicBezTo>
                  <a:pt x="95" y="0"/>
                  <a:pt x="191" y="52"/>
                  <a:pt x="191" y="105"/>
                </a:cubicBezTo>
                <a:lnTo>
                  <a:pt x="191" y="529"/>
                </a:lnTo>
                <a:cubicBezTo>
                  <a:pt x="191" y="582"/>
                  <a:pt x="286" y="635"/>
                  <a:pt x="382" y="635"/>
                </a:cubicBezTo>
                <a:cubicBezTo>
                  <a:pt x="286" y="635"/>
                  <a:pt x="191" y="688"/>
                  <a:pt x="191" y="741"/>
                </a:cubicBezTo>
                <a:lnTo>
                  <a:pt x="191" y="1165"/>
                </a:lnTo>
                <a:cubicBezTo>
                  <a:pt x="191" y="1218"/>
                  <a:pt x="95" y="1271"/>
                  <a:pt x="0" y="1271"/>
                </a:cubicBezTo>
              </a:path>
            </a:pathLst>
          </a:cu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1"/>
          <p:cNvSpPr txBox="1"/>
          <p:nvPr/>
        </p:nvSpPr>
        <p:spPr>
          <a:xfrm>
            <a:off x="752040" y="6301440"/>
            <a:ext cx="893880" cy="29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1</a:t>
            </a:r>
            <a:endParaRPr/>
          </a:p>
        </p:txBody>
      </p:sp>
      <p:sp>
        <p:nvSpPr>
          <p:cNvPr id="545" name="Google Shape;545;p51"/>
          <p:cNvSpPr txBox="1"/>
          <p:nvPr/>
        </p:nvSpPr>
        <p:spPr>
          <a:xfrm>
            <a:off x="1911600" y="6271920"/>
            <a:ext cx="923040" cy="29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N</a:t>
            </a:r>
            <a:endParaRPr/>
          </a:p>
        </p:txBody>
      </p:sp>
      <p:sp>
        <p:nvSpPr>
          <p:cNvPr id="546" name="Google Shape;546;p51"/>
          <p:cNvSpPr txBox="1"/>
          <p:nvPr/>
        </p:nvSpPr>
        <p:spPr>
          <a:xfrm>
            <a:off x="5039820" y="2556748"/>
            <a:ext cx="3174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Divide-and-conquer algorithm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Extended instruction sets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Multithreading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558" name="Google Shape;558;p53"/>
          <p:cNvPicPr preferRelativeResize="0"/>
          <p:nvPr/>
        </p:nvPicPr>
        <p:blipFill rotWithShape="1">
          <a:blip r:embed="rId3">
            <a:alphaModFix/>
          </a:blip>
          <a:srcRect b="7896" l="0" r="0" t="0"/>
          <a:stretch/>
        </p:blipFill>
        <p:spPr>
          <a:xfrm>
            <a:off x="-1" y="2134440"/>
            <a:ext cx="10080625" cy="281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sp>
        <p:nvSpPr>
          <p:cNvPr id="564" name="Google Shape;564;p54"/>
          <p:cNvSpPr txBox="1"/>
          <p:nvPr/>
        </p:nvSpPr>
        <p:spPr>
          <a:xfrm>
            <a:off x="2834640" y="2469944"/>
            <a:ext cx="411207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benchmark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https://github.com/google/benchmark</a:t>
            </a:r>
            <a:endParaRPr/>
          </a:p>
        </p:txBody>
      </p:sp>
      <p:sp>
        <p:nvSpPr>
          <p:cNvPr id="565" name="Google Shape;565;p54"/>
          <p:cNvSpPr txBox="1"/>
          <p:nvPr/>
        </p:nvSpPr>
        <p:spPr>
          <a:xfrm>
            <a:off x="2125954" y="3667875"/>
            <a:ext cx="525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Compiler flags:  -O3 -march=native</a:t>
            </a:r>
            <a:endParaRPr/>
          </a:p>
        </p:txBody>
      </p:sp>
      <p:sp>
        <p:nvSpPr>
          <p:cNvPr id="566" name="Google Shape;566;p54"/>
          <p:cNvSpPr txBox="1"/>
          <p:nvPr/>
        </p:nvSpPr>
        <p:spPr>
          <a:xfrm>
            <a:off x="158087" y="4487451"/>
            <a:ext cx="100720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OpenBLAS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is an </a:t>
            </a:r>
            <a:r>
              <a:rPr b="0" i="0" lang="en-US" sz="180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open-source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implementation of the </a:t>
            </a:r>
            <a:r>
              <a:rPr b="0" i="0" lang="en-US" sz="180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BLAS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(Basic Linear Algebra Subprograms) </a:t>
            </a:r>
            <a:b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and </a:t>
            </a:r>
            <a:r>
              <a:rPr b="0" i="0" lang="en-US" sz="180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LAPACK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180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APIs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with many hand-crafted optimizations for specific </a:t>
            </a:r>
            <a:r>
              <a:rPr b="0" i="0" lang="en-US" sz="1800" u="sng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processor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types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5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572" name="Google Shape;57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20" y="1065600"/>
            <a:ext cx="9477000" cy="543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578" name="Google Shape;57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20" y="1065600"/>
            <a:ext cx="9477000" cy="543852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6"/>
          <p:cNvSpPr txBox="1"/>
          <p:nvPr/>
        </p:nvSpPr>
        <p:spPr>
          <a:xfrm>
            <a:off x="6492240" y="1737360"/>
            <a:ext cx="334440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case vs worst case: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360x performance boost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7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585" name="Google Shape;58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00" y="1080000"/>
            <a:ext cx="9467640" cy="540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591" name="Google Shape;59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840" y="1056240"/>
            <a:ext cx="9457920" cy="54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0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597" name="Google Shape;59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240" y="938880"/>
            <a:ext cx="10101240" cy="28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40" y="3749040"/>
            <a:ext cx="10101240" cy="2926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60"/>
          <p:cNvCxnSpPr/>
          <p:nvPr/>
        </p:nvCxnSpPr>
        <p:spPr>
          <a:xfrm>
            <a:off x="0" y="3749040"/>
            <a:ext cx="10058400" cy="0"/>
          </a:xfrm>
          <a:prstGeom prst="straightConnector1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240" y="938880"/>
            <a:ext cx="10101240" cy="28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49040"/>
            <a:ext cx="10079640" cy="2926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Google Shape;607;p61"/>
          <p:cNvCxnSpPr/>
          <p:nvPr/>
        </p:nvCxnSpPr>
        <p:spPr>
          <a:xfrm>
            <a:off x="0" y="3749040"/>
            <a:ext cx="10058400" cy="0"/>
          </a:xfrm>
          <a:prstGeom prst="straightConnector1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/>
        </p:nvSpPr>
        <p:spPr>
          <a:xfrm>
            <a:off x="575900" y="31978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 overview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613" name="Google Shape;6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360" y="0"/>
            <a:ext cx="6858000" cy="746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959400" y="1025280"/>
            <a:ext cx="836748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 lines of assembly code 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https://github.com/OpenMathLib/OpenBLAS/blob/develop/kernel/x86_64/dgemm_kernel_4x8_haswell.S</a:t>
            </a:r>
            <a:endParaRPr/>
          </a:p>
        </p:txBody>
      </p:sp>
      <p:pic>
        <p:nvPicPr>
          <p:cNvPr id="620" name="Google Shape;6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760" y="1554480"/>
            <a:ext cx="4645440" cy="493776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3"/>
          <p:cNvSpPr txBox="1"/>
          <p:nvPr/>
        </p:nvSpPr>
        <p:spPr>
          <a:xfrm>
            <a:off x="255240" y="2801880"/>
            <a:ext cx="3370320" cy="48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Small data offsets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Heavily usage of prefetcht commands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6506a2f0eb_0_18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627" name="Google Shape;627;g26506a2f0eb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00" y="938824"/>
            <a:ext cx="8288876" cy="56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633" name="Google Shape;633;p64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Extended instruction sets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Multithreading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506a2f0eb_0_0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639" name="Google Shape;639;g26506a2f0eb_0_0"/>
          <p:cNvSpPr txBox="1"/>
          <p:nvPr/>
        </p:nvSpPr>
        <p:spPr>
          <a:xfrm>
            <a:off x="365760" y="1101960"/>
            <a:ext cx="9071700" cy="5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199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data-oriented design, branchless code, value semantic 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C++ 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Alignment, containers, keywords(const, restrict)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ALSR, LTO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flags, extensions (intrinsic, prefetch,…), PGO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thread affinity, page size configuration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Asm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Instruction set(simd)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CPU model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caches, MMU, pipeline, branch predictor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perf, benchmark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Algorithms and data structures (</a:t>
            </a:r>
            <a:r>
              <a:rPr lang="en-US" sz="1600">
                <a:solidFill>
                  <a:srgbClr val="0066CC"/>
                </a:solidFill>
              </a:rPr>
              <a:t>sparse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matrix)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We are not limited with CPU: GPU usage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Bibliography</a:t>
            </a:r>
            <a:endParaRPr/>
          </a:p>
        </p:txBody>
      </p:sp>
      <p:sp>
        <p:nvSpPr>
          <p:cNvPr id="645" name="Google Shape;645;p66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What every programmer should know about memory</a:t>
            </a: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lang="en-US" sz="1400" u="sng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https://people.freebsd.org/~lstewart/articles/cpumemory.pdf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OpenBLAS</a:t>
            </a: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lang="en-US" sz="1400" u="sng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https://github.com/OpenMathLib/OpenBLAS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Multidimensional C++</a:t>
            </a: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lang="en-US" sz="1400" u="sng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https://www.youtube.com/watch?v=aFCLmQEkPUw</a:t>
            </a:r>
            <a:endParaRPr>
              <a:solidFill>
                <a:srgbClr val="0066CC"/>
              </a:solidFill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ARM® Cortex® -A55 Core</a:t>
            </a: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1400" u="sng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https://documentation-service.arm.com/static/5e7e1405b471823cb9de57ae?token=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Andrew S. Tanenbaum.  Structured Computer Organization</a:t>
            </a: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lang="en-US" sz="1400" u="sng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https://csc-knu.github.io/sys-prog/books/Andrew%20S.%20Tanenbaum%20-%20Structured%20Computer%20Organization.pdf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Matt Godbolt. What's New in Compiler Explorer?</a:t>
            </a: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1400" u="sng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https://www.youtube.com/watch?v=O5sEug_iaf4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 free function linear algebra interface based on the BLAS </a:t>
            </a:r>
            <a:r>
              <a:rPr b="1" lang="en-US" sz="1400" u="sng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https://www.open-std.org/jtc1/sc22/wg21/docs/papers/2023/p1673r13.html</a:t>
            </a:r>
            <a:endParaRPr b="1">
              <a:solidFill>
                <a:srgbClr val="0066CC"/>
              </a:solidFill>
            </a:endParaRPr>
          </a:p>
          <a:p>
            <a:pPr indent="-317500" lvl="0" marL="457200" rtl="0" algn="l">
              <a:spcBef>
                <a:spcPts val="1417"/>
              </a:spcBef>
              <a:spcAft>
                <a:spcPts val="0"/>
              </a:spcAft>
              <a:buClr>
                <a:srgbClr val="0066CC"/>
              </a:buClr>
              <a:buSzPts val="14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10"/>
              </a:rPr>
              <a:t>std::linalg: Linear Algebra Coming to Standard C++ - Mark Hoemmen - CppCon 2023</a:t>
            </a:r>
            <a:endParaRPr b="1">
              <a:solidFill>
                <a:srgbClr val="0066CC"/>
              </a:solidFill>
            </a:endParaRPr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"/>
          <p:cNvSpPr txBox="1"/>
          <p:nvPr/>
        </p:nvSpPr>
        <p:spPr>
          <a:xfrm>
            <a:off x="3286440" y="3251880"/>
            <a:ext cx="540036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8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5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661" name="Google Shape;661;p65"/>
          <p:cNvSpPr txBox="1"/>
          <p:nvPr/>
        </p:nvSpPr>
        <p:spPr>
          <a:xfrm>
            <a:off x="365760" y="1101960"/>
            <a:ext cx="9071640" cy="539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>
                <a:solidFill>
                  <a:srgbClr val="0066CC"/>
                </a:solidFill>
              </a:rPr>
              <a:t>High performance application requires knowledge about whole system</a:t>
            </a:r>
            <a:endParaRPr b="1" sz="1600">
              <a:solidFill>
                <a:srgbClr val="0066CC"/>
              </a:solidFill>
            </a:endParaRPr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C++ 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Memory layout</a:t>
            </a:r>
            <a:r>
              <a:rPr lang="en-US" sz="1600">
                <a:solidFill>
                  <a:srgbClr val="0066CC"/>
                </a:solidFill>
              </a:rPr>
              <a:t>, a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lignment, </a:t>
            </a:r>
            <a:r>
              <a:rPr lang="en-US" sz="1600">
                <a:solidFill>
                  <a:srgbClr val="0066CC"/>
                </a:solidFill>
              </a:rPr>
              <a:t>SIMD(std::execution policies),  threads</a:t>
            </a:r>
            <a:endParaRPr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r>
              <a:rPr b="0" lang="en-US" sz="16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: caches, MMU, pipeline, branch predictor, prefetch, multiple cores</a:t>
            </a:r>
            <a:endParaRPr/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667" name="Google Shape;667;p69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CPU overview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Extended instruction sets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Multithreading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c1faeb5d3_0_5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CPU overview</a:t>
            </a:r>
            <a:endParaRPr/>
          </a:p>
        </p:txBody>
      </p:sp>
      <p:pic>
        <p:nvPicPr>
          <p:cNvPr id="155" name="Google Shape;155;g2ac1faeb5d3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" y="1519920"/>
            <a:ext cx="9824400" cy="442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c1faeb5d3_0_40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Matrix representation</a:t>
            </a:r>
            <a:endParaRPr/>
          </a:p>
        </p:txBody>
      </p:sp>
      <p:pic>
        <p:nvPicPr>
          <p:cNvPr id="673" name="Google Shape;673;g2ac1faeb5d3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200" y="1861570"/>
            <a:ext cx="53435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ac1faeb5d3_0_48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pic>
        <p:nvPicPr>
          <p:cNvPr id="679" name="Google Shape;679;g2ac1faeb5d3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80" y="1038960"/>
            <a:ext cx="9886680" cy="2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ac1faeb5d3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" y="3078720"/>
            <a:ext cx="9886680" cy="350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0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Cache</a:t>
            </a:r>
            <a:endParaRPr/>
          </a:p>
        </p:txBody>
      </p:sp>
      <p:sp>
        <p:nvSpPr>
          <p:cNvPr id="686" name="Google Shape;686;p70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Cache line ( size )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Levels (L1, L2, L3)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L1→virtual addresses, L2,L3 → physical addresses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Types : instruction, data, TLB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Ownership: Unique, shared. L2 cache is shared between cores.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Associativity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pic>
        <p:nvPicPr>
          <p:cNvPr id="692" name="Google Shape;6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88746"/>
            <a:ext cx="10080625" cy="198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pic>
        <p:nvPicPr>
          <p:cNvPr id="698" name="Google Shape;69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920" y="1932480"/>
            <a:ext cx="7619760" cy="370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1"/>
          <p:cNvSpPr txBox="1"/>
          <p:nvPr/>
        </p:nvSpPr>
        <p:spPr>
          <a:xfrm>
            <a:off x="5135040" y="1554480"/>
            <a:ext cx="41004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SIMD - Single Instruction/Multiple Data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8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705" name="Google Shape;70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00" y="1041840"/>
            <a:ext cx="9467640" cy="548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5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Ulrich’s code</a:t>
            </a:r>
            <a:endParaRPr/>
          </a:p>
        </p:txBody>
      </p:sp>
      <p:pic>
        <p:nvPicPr>
          <p:cNvPr id="711" name="Google Shape;7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1280"/>
            <a:ext cx="10079642" cy="382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Performance &amp; efficiency</a:t>
            </a:r>
            <a:endParaRPr/>
          </a:p>
        </p:txBody>
      </p:sp>
      <p:sp>
        <p:nvSpPr>
          <p:cNvPr id="717" name="Google Shape;717;p6"/>
          <p:cNvSpPr txBox="1"/>
          <p:nvPr/>
        </p:nvSpPr>
        <p:spPr>
          <a:xfrm>
            <a:off x="2223261" y="2101755"/>
            <a:ext cx="5705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performance </a:t>
            </a:r>
            <a:r>
              <a:rPr lang="en-US" sz="1800">
                <a:solidFill>
                  <a:schemeClr val="dk1"/>
                </a:solidFill>
              </a:rPr>
              <a:t>recommendations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Choosing the right algorithm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CPU resources effectively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Avoiding unnecessary computations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memory effectively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multithreading effectively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programming language effectively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Measuring performance and interpreting the results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ac1faeb5d3_0_26"/>
          <p:cNvSpPr txBox="1"/>
          <p:nvPr/>
        </p:nvSpPr>
        <p:spPr>
          <a:xfrm>
            <a:off x="504000" y="301320"/>
            <a:ext cx="9071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pic>
        <p:nvPicPr>
          <p:cNvPr id="723" name="Google Shape;723;g2ac1faeb5d3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00" y="938825"/>
            <a:ext cx="9039225" cy="570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03760"/>
            <a:ext cx="10079640" cy="375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CPU overview</a:t>
            </a:r>
            <a:endParaRPr/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" y="1519920"/>
            <a:ext cx="9824400" cy="4423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8"/>
          <p:cNvCxnSpPr/>
          <p:nvPr/>
        </p:nvCxnSpPr>
        <p:spPr>
          <a:xfrm flipH="1">
            <a:off x="1855080" y="1328400"/>
            <a:ext cx="3295800" cy="4136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8"/>
          <p:cNvCxnSpPr/>
          <p:nvPr/>
        </p:nvCxnSpPr>
        <p:spPr>
          <a:xfrm flipH="1">
            <a:off x="4286160" y="1328400"/>
            <a:ext cx="864720" cy="123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4" name="Google Shape;164;p8"/>
          <p:cNvSpPr txBox="1"/>
          <p:nvPr/>
        </p:nvSpPr>
        <p:spPr>
          <a:xfrm>
            <a:off x="5157360" y="1103040"/>
            <a:ext cx="17413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on these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734" name="Google Shape;73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20" y="1051560"/>
            <a:ext cx="9448560" cy="546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5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sp>
        <p:nvSpPr>
          <p:cNvPr id="740" name="Google Shape;740;p75"/>
          <p:cNvSpPr txBox="1"/>
          <p:nvPr/>
        </p:nvSpPr>
        <p:spPr>
          <a:xfrm>
            <a:off x="504000" y="1769040"/>
            <a:ext cx="6079680" cy="216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=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+ a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*b</a:t>
            </a:r>
            <a:r>
              <a:rPr b="0" baseline="-2500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r>
              <a:rPr b="0" lang="en-US" sz="32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741" name="Google Shape;74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" y="4206240"/>
            <a:ext cx="3323880" cy="178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5"/>
          <p:cNvSpPr/>
          <p:nvPr/>
        </p:nvSpPr>
        <p:spPr>
          <a:xfrm>
            <a:off x="822960" y="1456560"/>
            <a:ext cx="2254610" cy="2651760"/>
          </a:xfrm>
          <a:prstGeom prst="rect">
            <a:avLst/>
          </a:prstGeom>
          <a:noFill/>
          <a:ln cap="flat" cmpd="sng" w="19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748" name="Google Shape;74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4400"/>
            <a:ext cx="1007964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40" y="3840480"/>
            <a:ext cx="10079640" cy="2926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76"/>
          <p:cNvCxnSpPr/>
          <p:nvPr/>
        </p:nvCxnSpPr>
        <p:spPr>
          <a:xfrm>
            <a:off x="0" y="3855600"/>
            <a:ext cx="10058400" cy="0"/>
          </a:xfrm>
          <a:prstGeom prst="straightConnector1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7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</p:txBody>
      </p:sp>
      <p:pic>
        <p:nvPicPr>
          <p:cNvPr id="756" name="Google Shape;75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4400"/>
            <a:ext cx="10079640" cy="27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95400"/>
            <a:ext cx="10079640" cy="2979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8" name="Google Shape;758;p77"/>
          <p:cNvCxnSpPr/>
          <p:nvPr/>
        </p:nvCxnSpPr>
        <p:spPr>
          <a:xfrm>
            <a:off x="0" y="3695400"/>
            <a:ext cx="10058400" cy="0"/>
          </a:xfrm>
          <a:prstGeom prst="straightConnector1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8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Aligment</a:t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70080"/>
            <a:ext cx="10079640" cy="32248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5" name="Google Shape;765;p78"/>
          <p:cNvGraphicFramePr/>
          <p:nvPr/>
        </p:nvGraphicFramePr>
        <p:xfrm>
          <a:off x="1909080" y="188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{BA33F258-CEDF-4407-BCA1-BBC5B2D0A049}</a:tableStyleId>
              </a:tblPr>
              <a:tblGrid>
                <a:gridCol w="360725"/>
                <a:gridCol w="354950"/>
                <a:gridCol w="354250"/>
              </a:tblGrid>
              <a:tr h="270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0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0" sz="10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0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0" sz="10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baseline="-25000" lang="en-US" sz="10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b="0" sz="10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766" name="Google Shape;766;p78"/>
          <p:cNvSpPr txBox="1"/>
          <p:nvPr/>
        </p:nvSpPr>
        <p:spPr>
          <a:xfrm>
            <a:off x="4708478" y="1535373"/>
            <a:ext cx="28905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better explanation!!!!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1" name="Google Shape;771;p79"/>
          <p:cNvGraphicFramePr/>
          <p:nvPr/>
        </p:nvGraphicFramePr>
        <p:xfrm>
          <a:off x="165201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46375"/>
                <a:gridCol w="248750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79"/>
          <p:cNvGraphicFramePr/>
          <p:nvPr/>
        </p:nvGraphicFramePr>
        <p:xfrm>
          <a:off x="3531648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50475"/>
                <a:gridCol w="250475"/>
                <a:gridCol w="250475"/>
                <a:gridCol w="250475"/>
                <a:gridCol w="276525"/>
                <a:gridCol w="224425"/>
                <a:gridCol w="250475"/>
                <a:gridCol w="250475"/>
                <a:gridCol w="250475"/>
                <a:gridCol w="276525"/>
                <a:gridCol w="224425"/>
                <a:gridCol w="25047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3" name="Google Shape;773;p79"/>
          <p:cNvGraphicFramePr/>
          <p:nvPr/>
        </p:nvGraphicFramePr>
        <p:xfrm>
          <a:off x="7150062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sp>
        <p:nvSpPr>
          <p:cNvPr id="774" name="Google Shape;774;p79"/>
          <p:cNvSpPr txBox="1"/>
          <p:nvPr/>
        </p:nvSpPr>
        <p:spPr>
          <a:xfrm>
            <a:off x="3157979" y="33164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75" name="Google Shape;775;p79"/>
          <p:cNvSpPr txBox="1"/>
          <p:nvPr/>
        </p:nvSpPr>
        <p:spPr>
          <a:xfrm>
            <a:off x="6671919" y="336433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776" name="Google Shape;776;p79"/>
          <p:cNvSpPr txBox="1"/>
          <p:nvPr/>
        </p:nvSpPr>
        <p:spPr>
          <a:xfrm>
            <a:off x="1474755" y="591175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777" name="Google Shape;777;p79"/>
          <p:cNvSpPr txBox="1"/>
          <p:nvPr/>
        </p:nvSpPr>
        <p:spPr>
          <a:xfrm>
            <a:off x="4884421" y="580759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778" name="Google Shape;778;p79"/>
          <p:cNvSpPr txBox="1"/>
          <p:nvPr/>
        </p:nvSpPr>
        <p:spPr>
          <a:xfrm>
            <a:off x="8520652" y="5771868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779" name="Google Shape;779;p7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matrix multiplication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80"/>
          <p:cNvGraphicFramePr/>
          <p:nvPr/>
        </p:nvGraphicFramePr>
        <p:xfrm>
          <a:off x="165201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46375"/>
                <a:gridCol w="248750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  <a:gridCol w="24622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Google Shape;785;p80"/>
          <p:cNvGraphicFramePr/>
          <p:nvPr/>
        </p:nvGraphicFramePr>
        <p:xfrm>
          <a:off x="3531648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50475"/>
                <a:gridCol w="250475"/>
                <a:gridCol w="250475"/>
                <a:gridCol w="250475"/>
                <a:gridCol w="276525"/>
                <a:gridCol w="224425"/>
                <a:gridCol w="250475"/>
                <a:gridCol w="250475"/>
                <a:gridCol w="250475"/>
                <a:gridCol w="276525"/>
                <a:gridCol w="224425"/>
                <a:gridCol w="250475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6" name="Google Shape;786;p80"/>
          <p:cNvGraphicFramePr/>
          <p:nvPr/>
        </p:nvGraphicFramePr>
        <p:xfrm>
          <a:off x="7150062" y="13827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{D736B438-5F51-4F83-9B8D-84855E91B174}</a:tableStyleId>
              </a:tblPr>
              <a:tblGrid>
                <a:gridCol w="208275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  <a:gridCol w="232450"/>
              </a:tblGrid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  <a:tr h="332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8CB3E3"/>
                    </a:solidFill>
                  </a:tcPr>
                </a:tc>
              </a:tr>
            </a:tbl>
          </a:graphicData>
        </a:graphic>
      </p:graphicFrame>
      <p:sp>
        <p:nvSpPr>
          <p:cNvPr id="787" name="Google Shape;787;p80"/>
          <p:cNvSpPr txBox="1"/>
          <p:nvPr/>
        </p:nvSpPr>
        <p:spPr>
          <a:xfrm>
            <a:off x="3157979" y="33164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88" name="Google Shape;788;p80"/>
          <p:cNvSpPr txBox="1"/>
          <p:nvPr/>
        </p:nvSpPr>
        <p:spPr>
          <a:xfrm>
            <a:off x="6671919" y="336433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789" name="Google Shape;789;p80"/>
          <p:cNvSpPr txBox="1"/>
          <p:nvPr/>
        </p:nvSpPr>
        <p:spPr>
          <a:xfrm>
            <a:off x="1474755" y="591175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790" name="Google Shape;790;p80"/>
          <p:cNvSpPr txBox="1"/>
          <p:nvPr/>
        </p:nvSpPr>
        <p:spPr>
          <a:xfrm>
            <a:off x="4884421" y="5807595"/>
            <a:ext cx="4331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aseline="30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791" name="Google Shape;791;p80"/>
          <p:cNvSpPr txBox="1"/>
          <p:nvPr/>
        </p:nvSpPr>
        <p:spPr>
          <a:xfrm>
            <a:off x="8520652" y="5771868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792" name="Google Shape;792;p80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matrix multiplication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4240" y="714240"/>
            <a:ext cx="5979240" cy="597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38400">
            <a:off x="5020920" y="2628000"/>
            <a:ext cx="2586600" cy="112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38400">
            <a:off x="5027400" y="2634120"/>
            <a:ext cx="2574720" cy="11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1"/>
          <p:cNvSpPr/>
          <p:nvPr/>
        </p:nvSpPr>
        <p:spPr>
          <a:xfrm>
            <a:off x="5188680" y="1648080"/>
            <a:ext cx="2468880" cy="889920"/>
          </a:xfrm>
          <a:prstGeom prst="rect">
            <a:avLst/>
          </a:prstGeom>
          <a:solidFill>
            <a:srgbClr val="333333">
              <a:alpha val="98823"/>
            </a:srgbClr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81"/>
          <p:cNvSpPr/>
          <p:nvPr/>
        </p:nvSpPr>
        <p:spPr>
          <a:xfrm>
            <a:off x="5909760" y="2243520"/>
            <a:ext cx="1760400" cy="432360"/>
          </a:xfrm>
          <a:prstGeom prst="rect">
            <a:avLst/>
          </a:prstGeom>
          <a:solidFill>
            <a:srgbClr val="333333">
              <a:alpha val="98823"/>
            </a:srgbClr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81"/>
          <p:cNvSpPr/>
          <p:nvPr/>
        </p:nvSpPr>
        <p:spPr>
          <a:xfrm>
            <a:off x="6662160" y="2349720"/>
            <a:ext cx="995400" cy="432360"/>
          </a:xfrm>
          <a:prstGeom prst="rect">
            <a:avLst/>
          </a:prstGeom>
          <a:solidFill>
            <a:srgbClr val="333333">
              <a:alpha val="98823"/>
            </a:srgbClr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81"/>
          <p:cNvSpPr/>
          <p:nvPr/>
        </p:nvSpPr>
        <p:spPr>
          <a:xfrm>
            <a:off x="7157160" y="2431080"/>
            <a:ext cx="513000" cy="432360"/>
          </a:xfrm>
          <a:prstGeom prst="rect">
            <a:avLst/>
          </a:prstGeom>
          <a:solidFill>
            <a:srgbClr val="333333">
              <a:alpha val="98823"/>
            </a:srgbClr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2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Extended instruction set</a:t>
            </a:r>
            <a:endParaRPr/>
          </a:p>
        </p:txBody>
      </p:sp>
      <p:pic>
        <p:nvPicPr>
          <p:cNvPr id="809" name="Google Shape;80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1760" y="2280240"/>
            <a:ext cx="6057720" cy="30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914400"/>
            <a:ext cx="10047600" cy="612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70" name="Google Shape;170;p9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Matrix multiplication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Extended instruction sets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Loop unrolling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Multithreading optimization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Benchmarks</a:t>
            </a:r>
            <a:endParaRPr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283995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sz="1400" strike="noStrike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4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Matrix representation</a:t>
            </a:r>
            <a:endParaRPr/>
          </a:p>
        </p:txBody>
      </p:sp>
      <p:pic>
        <p:nvPicPr>
          <p:cNvPr id="821" name="Google Shape;82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120" y="2962080"/>
            <a:ext cx="6396120" cy="30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6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Matrix representation</a:t>
            </a:r>
            <a:endParaRPr/>
          </a:p>
        </p:txBody>
      </p:sp>
      <p:sp>
        <p:nvSpPr>
          <p:cNvPr id="827" name="Google Shape;827;p86"/>
          <p:cNvSpPr txBox="1"/>
          <p:nvPr/>
        </p:nvSpPr>
        <p:spPr>
          <a:xfrm>
            <a:off x="2560320" y="3108960"/>
            <a:ext cx="4790880" cy="213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Matrix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std::vector&lt;double&gt; d;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double operator[](std::size_t i, std::size_t j);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Matrix m;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m[i,j] = 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2023-10-14T20:55:59Z</dcterms:created>
</cp:coreProperties>
</file>